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0"/>
  </p:notesMasterIdLst>
  <p:handoutMasterIdLst>
    <p:handoutMasterId r:id="rId11"/>
  </p:handoutMasterIdLst>
  <p:sldIdLst>
    <p:sldId id="257" r:id="rId2"/>
    <p:sldId id="262" r:id="rId3"/>
    <p:sldId id="263" r:id="rId4"/>
    <p:sldId id="264" r:id="rId5"/>
    <p:sldId id="265" r:id="rId6"/>
    <p:sldId id="268" r:id="rId7"/>
    <p:sldId id="266" r:id="rId8"/>
    <p:sldId id="267" r:id="rId9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3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2020/2/5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2020/2/5</a:t>
            </a: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/>
              <a:t>单击此处编辑母版文本样式</a:t>
            </a:r>
            <a:endParaRPr lang="en-US"/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长方形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长方形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长方形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组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接连接符​​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​​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20" name="日期占位符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0FFF072-75C7-44FC-8C73-D7DEB070128D}" type="datetime1">
              <a:rPr lang="zh-CN" altLang="en-US" smtClean="0"/>
              <a:t>2021/5/3</a:t>
            </a:fld>
            <a:endParaRPr lang="en-US" dirty="0"/>
          </a:p>
        </p:txBody>
      </p:sp>
      <p:sp>
        <p:nvSpPr>
          <p:cNvPr id="21" name="页脚占位符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22" name="幻灯片编号占位符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116B61-8AFC-4CC4-AF95-DF5E2C758192}" type="datetime1">
              <a:rPr lang="zh-CN" altLang="en-US" smtClean="0"/>
              <a:t>2021/5/3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30B1CA-5CDD-40C6-B3D4-F19C60D48989}" type="datetime1">
              <a:rPr lang="zh-CN" altLang="en-US" smtClean="0"/>
              <a:t>2021/5/3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355DD5-1720-40A4-B380-20F1C19FAD03}" type="datetime1">
              <a:rPr lang="zh-CN" altLang="en-US" smtClean="0"/>
              <a:t>2021/5/3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长方形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长方形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长方形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长方形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grpSp>
        <p:nvGrpSpPr>
          <p:cNvPr id="16" name="组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​​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fld id="{2B93C77E-1F96-468D-8A96-547A00E1EDB4}" type="datetime1">
              <a:rPr lang="zh-CN" altLang="en-US" smtClean="0"/>
              <a:t>2021/5/3</a:t>
            </a:fld>
            <a:endParaRPr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DB2AB6-BB70-4453-B002-DB059848ADBB}" type="datetime1">
              <a:rPr lang="zh-CN" altLang="en-US" smtClean="0"/>
              <a:t>2021/5/3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3B7C30-D6FF-4D1D-BAA3-30D9C62DC2C2}" type="datetime1">
              <a:rPr lang="zh-CN" altLang="en-US" smtClean="0"/>
              <a:t>2021/5/3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1A083C-3DF1-4D7D-B8C7-92909521157B}" type="datetime1">
              <a:rPr lang="zh-CN" altLang="en-US" smtClean="0"/>
              <a:t>2021/5/3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40E74A-E5D1-48E6-803A-2F186739B7B8}" type="datetime1">
              <a:rPr lang="zh-CN" altLang="en-US" smtClean="0"/>
              <a:t>2021/5/3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E4AE443-9521-4BED-AB6B-2A5C380BF0D6}" type="datetime1">
              <a:rPr lang="zh-CN" altLang="en-US" smtClean="0"/>
              <a:t>2021/5/3</a:t>
            </a:fld>
            <a:endParaRPr 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B85E54B-6207-4148-BA3E-E74DFD2782BA}" type="datetime1">
              <a:rPr lang="zh-CN" altLang="en-US" smtClean="0"/>
              <a:t>2021/5/3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algn="l"/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长方形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矩形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矩形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dirty="0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/>
              <a:t>单击此处编辑母版文本样式</a:t>
            </a:r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957BDC0-C26A-4ED8-9FCC-9BB02853F167}" type="datetime1">
              <a:rPr lang="zh-CN" altLang="en-US" smtClean="0"/>
              <a:t>2021/5/3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徽标特写&#10;&#10;说明自动生成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长方形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长方形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sz="4400" dirty="0">
                <a:solidFill>
                  <a:schemeClr val="tx1"/>
                </a:solidFill>
              </a:rPr>
              <a:t>玻璃仪器的使用</a:t>
            </a:r>
            <a:endParaRPr lang="zh-cn" sz="4400" dirty="0">
              <a:solidFill>
                <a:schemeClr val="tx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zh-CN" altLang="en-US" dirty="0">
                <a:solidFill>
                  <a:schemeClr val="tx1"/>
                </a:solidFill>
              </a:rPr>
              <a:t>谷家桢 </a:t>
            </a:r>
            <a:r>
              <a:rPr lang="en-US" altLang="zh-CN" dirty="0">
                <a:solidFill>
                  <a:schemeClr val="tx1"/>
                </a:solidFill>
              </a:rPr>
              <a:t>2021/05/09</a:t>
            </a:r>
            <a:endParaRPr 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DA933E-6879-48CD-8C6F-3CFD4AEDC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玻璃仪器分类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9A5F0B-0053-4DB5-BFAC-362E4FD4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dirty="0"/>
              <a:t>按材质：</a:t>
            </a:r>
            <a:endParaRPr lang="en-US" altLang="zh-CN" sz="2000" dirty="0"/>
          </a:p>
          <a:p>
            <a:pPr lvl="1"/>
            <a:r>
              <a:rPr lang="en-US" altLang="zh-CN" sz="1800" dirty="0"/>
              <a:t>1. </a:t>
            </a:r>
            <a:r>
              <a:rPr lang="zh-CN" altLang="en-US" sz="1800" dirty="0"/>
              <a:t>特硬玻璃</a:t>
            </a:r>
            <a:r>
              <a:rPr lang="en-US" altLang="zh-CN" sz="1800" dirty="0"/>
              <a:t>&amp;</a:t>
            </a:r>
            <a:r>
              <a:rPr lang="zh-CN" altLang="en-US" sz="1800" dirty="0"/>
              <a:t>硬质玻璃：</a:t>
            </a:r>
            <a:r>
              <a:rPr lang="en-US" altLang="zh-CN" sz="1800" dirty="0"/>
              <a:t>SiO</a:t>
            </a:r>
            <a:r>
              <a:rPr lang="en-US" altLang="zh-CN" sz="1800" baseline="-25000" dirty="0"/>
              <a:t>2</a:t>
            </a:r>
            <a:r>
              <a:rPr lang="en-US" altLang="zh-CN" sz="1800" dirty="0"/>
              <a:t>(</a:t>
            </a:r>
            <a:r>
              <a:rPr lang="zh-CN" altLang="en-US" sz="1800" dirty="0"/>
              <a:t>主</a:t>
            </a:r>
            <a:r>
              <a:rPr lang="en-US" altLang="zh-CN" sz="1800" dirty="0"/>
              <a:t>)+B</a:t>
            </a:r>
            <a:r>
              <a:rPr lang="en-US" altLang="zh-CN" sz="1800" baseline="-25000" dirty="0"/>
              <a:t>2</a:t>
            </a:r>
            <a:r>
              <a:rPr lang="en-US" altLang="zh-CN" sz="1800" dirty="0"/>
              <a:t>O</a:t>
            </a:r>
            <a:r>
              <a:rPr lang="en-US" altLang="zh-CN" sz="1800" baseline="-25000" dirty="0"/>
              <a:t>3</a:t>
            </a:r>
            <a:endParaRPr lang="en-US" altLang="zh-CN" sz="1800" dirty="0"/>
          </a:p>
          <a:p>
            <a:pPr marL="548640" lvl="2" indent="0">
              <a:buNone/>
            </a:pPr>
            <a:r>
              <a:rPr lang="en-US" altLang="zh-CN" sz="1700" dirty="0"/>
              <a:t>	=&gt;</a:t>
            </a:r>
            <a:r>
              <a:rPr lang="zh-CN" altLang="en-US" sz="1700" dirty="0"/>
              <a:t>耐热急变温差大，骤冷骤热不易炸裂</a:t>
            </a:r>
            <a:endParaRPr lang="en-US" altLang="zh-CN" sz="1700" dirty="0"/>
          </a:p>
          <a:p>
            <a:pPr lvl="1"/>
            <a:r>
              <a:rPr lang="en-US" altLang="zh-CN" sz="1800" dirty="0"/>
              <a:t>2.</a:t>
            </a:r>
            <a:r>
              <a:rPr lang="zh-CN" altLang="en-US" sz="1800" dirty="0"/>
              <a:t> 普通玻璃：</a:t>
            </a:r>
            <a:r>
              <a:rPr lang="en-US" altLang="zh-CN" sz="1800" dirty="0"/>
              <a:t>SiO</a:t>
            </a:r>
            <a:r>
              <a:rPr lang="en-US" altLang="zh-CN" sz="1800" baseline="-25000" dirty="0"/>
              <a:t>2</a:t>
            </a:r>
            <a:r>
              <a:rPr lang="en-US" altLang="zh-CN" sz="1800" dirty="0"/>
              <a:t>(</a:t>
            </a:r>
            <a:r>
              <a:rPr lang="zh-CN" altLang="en-US" sz="1800" dirty="0"/>
              <a:t>主</a:t>
            </a:r>
            <a:r>
              <a:rPr lang="en-US" altLang="zh-CN" sz="1800" dirty="0"/>
              <a:t>)+Na</a:t>
            </a:r>
            <a:r>
              <a:rPr lang="en-US" altLang="zh-CN" sz="1800" baseline="-25000" dirty="0"/>
              <a:t>2</a:t>
            </a:r>
            <a:r>
              <a:rPr lang="en-US" altLang="zh-CN" sz="1800" dirty="0"/>
              <a:t>O+CaO</a:t>
            </a:r>
          </a:p>
          <a:p>
            <a:pPr lvl="1"/>
            <a:r>
              <a:rPr lang="en-US" altLang="zh-CN" sz="1800" dirty="0"/>
              <a:t>3. </a:t>
            </a:r>
            <a:r>
              <a:rPr lang="zh-CN" altLang="en-US" sz="1800" dirty="0"/>
              <a:t>量器玻璃</a:t>
            </a:r>
            <a:endParaRPr lang="en-US" altLang="zh-CN" sz="1800" dirty="0"/>
          </a:p>
          <a:p>
            <a:pPr lvl="1"/>
            <a:endParaRPr lang="en-US" altLang="zh-CN" sz="1800" dirty="0"/>
          </a:p>
          <a:p>
            <a:r>
              <a:rPr lang="zh-CN" altLang="en-US" sz="2000" dirty="0"/>
              <a:t>按用途：</a:t>
            </a:r>
            <a:endParaRPr lang="en-US" altLang="zh-CN" sz="2000" dirty="0"/>
          </a:p>
          <a:p>
            <a:pPr lvl="1"/>
            <a:r>
              <a:rPr lang="zh-CN" altLang="en-US" sz="1800" dirty="0"/>
              <a:t>烧器类、皿管类、瓶斗类、量器类、真空玻璃类等</a:t>
            </a:r>
            <a:endParaRPr lang="en-US" altLang="zh-CN" sz="1800" dirty="0"/>
          </a:p>
          <a:p>
            <a:pPr lvl="1"/>
            <a:endParaRPr lang="en-US" altLang="zh-CN" sz="1800" dirty="0"/>
          </a:p>
          <a:p>
            <a:pPr lvl="1"/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2019C8-5AEE-466A-B0F8-297E41DF1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E355DD5-1720-40A4-B380-20F1C19FAD03}" type="datetime1">
              <a:rPr lang="zh-CN" altLang="en-US" smtClean="0"/>
              <a:t>2021/5/3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75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9437BE-E2F4-4B15-93CF-35E73A605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玻璃仪器注意事项：使用前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811CF6-380D-4C34-8713-57BFF0943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1. </a:t>
            </a:r>
            <a:r>
              <a:rPr lang="zh-CN" altLang="en-US" sz="2000" dirty="0"/>
              <a:t>检查玻璃仪器有无</a:t>
            </a:r>
            <a:r>
              <a:rPr lang="zh-CN" altLang="en-US" sz="2000" dirty="0">
                <a:solidFill>
                  <a:srgbClr val="FF0000"/>
                </a:solidFill>
              </a:rPr>
              <a:t>裂纹破损</a:t>
            </a:r>
            <a:r>
              <a:rPr lang="zh-CN" altLang="en-US" sz="2000" dirty="0"/>
              <a:t>，破损仪器放入</a:t>
            </a:r>
            <a:r>
              <a:rPr lang="zh-CN" altLang="en-US" sz="2000" dirty="0">
                <a:solidFill>
                  <a:srgbClr val="FF0000"/>
                </a:solidFill>
              </a:rPr>
              <a:t>碎玻璃回收箱</a:t>
            </a:r>
            <a:r>
              <a:rPr lang="zh-CN" altLang="en-US" sz="2000" dirty="0"/>
              <a:t>；</a:t>
            </a:r>
            <a:endParaRPr lang="en-US" altLang="zh-CN" sz="2000" dirty="0"/>
          </a:p>
          <a:p>
            <a:r>
              <a:rPr lang="en-US" altLang="zh-CN" sz="2000" dirty="0"/>
              <a:t>2. </a:t>
            </a:r>
            <a:r>
              <a:rPr lang="zh-CN" altLang="en-US" sz="2000" dirty="0"/>
              <a:t>不得用于</a:t>
            </a:r>
            <a:r>
              <a:rPr lang="zh-CN" altLang="en-US" sz="2000" dirty="0">
                <a:solidFill>
                  <a:srgbClr val="FF0000"/>
                </a:solidFill>
              </a:rPr>
              <a:t>氢氟酸</a:t>
            </a:r>
            <a:r>
              <a:rPr lang="zh-CN" altLang="en-US" sz="2000" dirty="0"/>
              <a:t>、</a:t>
            </a:r>
            <a:r>
              <a:rPr lang="zh-CN" altLang="en-US" sz="2000" dirty="0">
                <a:solidFill>
                  <a:srgbClr val="FF0000"/>
                </a:solidFill>
              </a:rPr>
              <a:t>热浓碱</a:t>
            </a:r>
            <a:r>
              <a:rPr lang="zh-CN" altLang="en-US" sz="2000" dirty="0"/>
              <a:t>的实验；</a:t>
            </a:r>
            <a:endParaRPr lang="en-US" altLang="zh-CN" sz="2000" dirty="0"/>
          </a:p>
          <a:p>
            <a:r>
              <a:rPr lang="en-US" altLang="zh-CN" sz="2000" dirty="0"/>
              <a:t>3. </a:t>
            </a:r>
            <a:r>
              <a:rPr lang="zh-CN" altLang="en-US" sz="2000" dirty="0">
                <a:solidFill>
                  <a:srgbClr val="FF0000"/>
                </a:solidFill>
              </a:rPr>
              <a:t>磨口</a:t>
            </a:r>
            <a:r>
              <a:rPr lang="zh-CN" altLang="en-US" sz="2000" dirty="0"/>
              <a:t>避免接触碱液，注意磨口清洁，若沾有固体物质则导致</a:t>
            </a:r>
            <a:r>
              <a:rPr lang="zh-CN" altLang="en-US" sz="2000" dirty="0">
                <a:solidFill>
                  <a:srgbClr val="FF0000"/>
                </a:solidFill>
              </a:rPr>
              <a:t>结合不密</a:t>
            </a:r>
            <a:r>
              <a:rPr lang="zh-CN" altLang="en-US" sz="2000" dirty="0"/>
              <a:t>；</a:t>
            </a:r>
            <a:endParaRPr lang="en-US" altLang="zh-CN" sz="2000" dirty="0"/>
          </a:p>
          <a:p>
            <a:r>
              <a:rPr lang="en-US" altLang="zh-CN" sz="2000" dirty="0"/>
              <a:t>4. </a:t>
            </a:r>
            <a:r>
              <a:rPr lang="zh-CN" altLang="en-US" sz="2000" dirty="0"/>
              <a:t>不得将玻璃仪器放在</a:t>
            </a:r>
            <a:r>
              <a:rPr lang="zh-CN" altLang="en-US" sz="2000" dirty="0">
                <a:solidFill>
                  <a:srgbClr val="FF0000"/>
                </a:solidFill>
              </a:rPr>
              <a:t>实验台边缘</a:t>
            </a:r>
            <a:r>
              <a:rPr lang="zh-CN" altLang="en-US" sz="2000" dirty="0"/>
              <a:t>，以免碰倒摔碎；</a:t>
            </a:r>
            <a:endParaRPr lang="en-US" altLang="zh-CN" sz="2000" dirty="0"/>
          </a:p>
          <a:p>
            <a:r>
              <a:rPr lang="en-US" altLang="zh-CN" sz="2000" dirty="0"/>
              <a:t>5. </a:t>
            </a:r>
            <a:r>
              <a:rPr lang="zh-CN" altLang="en-US" sz="2000" dirty="0"/>
              <a:t>盛有</a:t>
            </a:r>
            <a:r>
              <a:rPr lang="zh-CN" altLang="en-US" sz="2000" dirty="0">
                <a:solidFill>
                  <a:srgbClr val="FF0000"/>
                </a:solidFill>
              </a:rPr>
              <a:t>易挥发溶剂</a:t>
            </a:r>
            <a:r>
              <a:rPr lang="zh-CN" altLang="en-US" sz="2000" dirty="0"/>
              <a:t>的玻璃仪器不得敞口放置，应及时盖上盖子或用封口膜密封；</a:t>
            </a:r>
            <a:endParaRPr lang="en-US" altLang="zh-CN" sz="2000" dirty="0"/>
          </a:p>
          <a:p>
            <a:r>
              <a:rPr lang="en-US" altLang="zh-CN" sz="2000" dirty="0"/>
              <a:t>6. </a:t>
            </a:r>
            <a:r>
              <a:rPr lang="zh-CN" altLang="en-US" sz="2000" dirty="0">
                <a:solidFill>
                  <a:srgbClr val="FF0000"/>
                </a:solidFill>
              </a:rPr>
              <a:t>减压体系</a:t>
            </a:r>
            <a:r>
              <a:rPr lang="zh-CN" altLang="en-US" sz="2000" dirty="0"/>
              <a:t>不得使用以下仪器：①有任何裂纹的仪器；②平底瓶（如锥形瓶）；③薄壁仪器。</a:t>
            </a:r>
            <a:endParaRPr lang="en-US" altLang="zh-CN" sz="2000" dirty="0"/>
          </a:p>
          <a:p>
            <a:endParaRPr lang="zh-CN" altLang="en-US" sz="20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A09B53-EF5E-4AA4-B797-5C51591DF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E355DD5-1720-40A4-B380-20F1C19FAD03}" type="datetime1">
              <a:rPr lang="zh-CN" altLang="en-US" smtClean="0"/>
              <a:t>2021/5/3</a:t>
            </a:fld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939DF25-9310-4A71-907F-89B908675B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r="32072"/>
          <a:stretch/>
        </p:blipFill>
        <p:spPr>
          <a:xfrm>
            <a:off x="9239795" y="386225"/>
            <a:ext cx="2595154" cy="232608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33F8B6C-1594-414C-A08C-D328F68487B9}"/>
              </a:ext>
            </a:extLst>
          </p:cNvPr>
          <p:cNvSpPr txBox="1"/>
          <p:nvPr/>
        </p:nvSpPr>
        <p:spPr>
          <a:xfrm>
            <a:off x="9231086" y="2717074"/>
            <a:ext cx="2603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碎玻璃回收箱</a:t>
            </a:r>
          </a:p>
        </p:txBody>
      </p:sp>
    </p:spTree>
    <p:extLst>
      <p:ext uri="{BB962C8B-B14F-4D97-AF65-F5344CB8AC3E}">
        <p14:creationId xmlns:p14="http://schemas.microsoft.com/office/powerpoint/2010/main" val="2437685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19DEC-4E6B-44A5-9CC4-CE60B54D0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常见玻璃仪器使用要点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539080-B1D6-4251-9537-356AFCA62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1. </a:t>
            </a:r>
            <a:r>
              <a:rPr lang="zh-CN" altLang="en-US" sz="2000" dirty="0">
                <a:solidFill>
                  <a:srgbClr val="FF0000"/>
                </a:solidFill>
              </a:rPr>
              <a:t>分液漏斗</a:t>
            </a:r>
            <a:r>
              <a:rPr lang="zh-CN" altLang="en-US" sz="2000" dirty="0"/>
              <a:t>：下端口震荡时不得对准自己或他人，防止喷溅；</a:t>
            </a:r>
            <a:endParaRPr lang="en-US" altLang="zh-CN" sz="2000" dirty="0"/>
          </a:p>
          <a:p>
            <a:pPr marL="1371400" lvl="5" indent="0">
              <a:buNone/>
            </a:pPr>
            <a:r>
              <a:rPr lang="en-US" altLang="zh-CN" sz="2000" dirty="0"/>
              <a:t>	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上端口玻璃塞难以取下时，可轻敲磨口；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/>
              <a:t>2. </a:t>
            </a:r>
            <a:r>
              <a:rPr lang="zh-CN" altLang="en-US" sz="2000" dirty="0">
                <a:solidFill>
                  <a:srgbClr val="FF0000"/>
                </a:solidFill>
              </a:rPr>
              <a:t>厚玻璃仪器</a:t>
            </a:r>
            <a:r>
              <a:rPr lang="zh-CN" altLang="en-US" sz="2000" dirty="0"/>
              <a:t>（如非高硼硅玻璃的抽滤瓶）耐热性差，不能加热；</a:t>
            </a:r>
            <a:endParaRPr lang="en-US" altLang="zh-CN" sz="2000" dirty="0"/>
          </a:p>
          <a:p>
            <a:r>
              <a:rPr lang="en-US" altLang="zh-CN" sz="2000" dirty="0"/>
              <a:t>3. </a:t>
            </a:r>
            <a:r>
              <a:rPr lang="zh-CN" altLang="en-US" sz="2000" dirty="0">
                <a:solidFill>
                  <a:srgbClr val="FF0000"/>
                </a:solidFill>
              </a:rPr>
              <a:t>广口仪器</a:t>
            </a:r>
            <a:r>
              <a:rPr lang="zh-CN" altLang="en-US" sz="2000" dirty="0"/>
              <a:t>（如烧杯）不宜存放有机溶剂；</a:t>
            </a:r>
            <a:endParaRPr lang="en-US" altLang="zh-CN" sz="2000" dirty="0"/>
          </a:p>
          <a:p>
            <a:r>
              <a:rPr lang="en-US" altLang="zh-CN" sz="2000" dirty="0"/>
              <a:t>4. </a:t>
            </a:r>
            <a:r>
              <a:rPr lang="zh-CN" altLang="en-US" sz="2000" dirty="0">
                <a:solidFill>
                  <a:srgbClr val="FF0000"/>
                </a:solidFill>
              </a:rPr>
              <a:t>量筒</a:t>
            </a:r>
            <a:r>
              <a:rPr lang="zh-CN" altLang="en-US" sz="2000" dirty="0"/>
              <a:t>和</a:t>
            </a:r>
            <a:r>
              <a:rPr lang="zh-CN" altLang="en-US" sz="2000" dirty="0">
                <a:solidFill>
                  <a:srgbClr val="FF0000"/>
                </a:solidFill>
              </a:rPr>
              <a:t>容量瓶</a:t>
            </a:r>
            <a:r>
              <a:rPr lang="zh-CN" altLang="en-US" sz="2000" dirty="0"/>
              <a:t>等计量容器不能直接加热；</a:t>
            </a:r>
            <a:endParaRPr lang="en-US" altLang="zh-CN" sz="2000" dirty="0"/>
          </a:p>
          <a:p>
            <a:r>
              <a:rPr lang="en-US" altLang="zh-CN" sz="2000" dirty="0"/>
              <a:t>5. </a:t>
            </a:r>
            <a:r>
              <a:rPr lang="zh-CN" altLang="en-US" sz="2000" dirty="0"/>
              <a:t>将</a:t>
            </a:r>
            <a:r>
              <a:rPr lang="zh-CN" altLang="en-US" sz="2000" dirty="0">
                <a:solidFill>
                  <a:srgbClr val="FF0000"/>
                </a:solidFill>
              </a:rPr>
              <a:t>玻璃管</a:t>
            </a:r>
            <a:r>
              <a:rPr lang="zh-CN" altLang="en-US" sz="2000" dirty="0"/>
              <a:t>或</a:t>
            </a:r>
            <a:r>
              <a:rPr lang="zh-CN" altLang="en-US" sz="2000" dirty="0">
                <a:solidFill>
                  <a:srgbClr val="FF0000"/>
                </a:solidFill>
              </a:rPr>
              <a:t>温度计</a:t>
            </a:r>
            <a:r>
              <a:rPr lang="zh-CN" altLang="en-US" sz="2000" dirty="0"/>
              <a:t>插入胶塞或温度计套管时，为防止折断伤人，可蘸水或甘油作润滑剂，边旋转边慢慢插入塞子中；左右手距离不超过</a:t>
            </a:r>
            <a:r>
              <a:rPr lang="en-US" altLang="zh-CN" sz="2000" dirty="0"/>
              <a:t>5 cm</a:t>
            </a:r>
            <a:r>
              <a:rPr lang="zh-CN" altLang="en-US" sz="2000" dirty="0"/>
              <a:t>，最好用毛巾保护手；使用</a:t>
            </a:r>
            <a:r>
              <a:rPr lang="zh-CN" altLang="en-US" sz="2000" dirty="0">
                <a:solidFill>
                  <a:srgbClr val="FF0000"/>
                </a:solidFill>
              </a:rPr>
              <a:t>温度计套管</a:t>
            </a:r>
            <a:r>
              <a:rPr lang="zh-CN" altLang="en-US" sz="2000" dirty="0"/>
              <a:t>时注意垫圈松紧，防止温度计滑落；</a:t>
            </a:r>
            <a:endParaRPr lang="en-US" altLang="zh-CN" sz="2000" dirty="0"/>
          </a:p>
          <a:p>
            <a:r>
              <a:rPr lang="en-US" altLang="zh-CN" sz="2000" dirty="0"/>
              <a:t>6. </a:t>
            </a:r>
            <a:r>
              <a:rPr lang="zh-CN" altLang="en-US" sz="2000" dirty="0"/>
              <a:t>含有</a:t>
            </a:r>
            <a:r>
              <a:rPr lang="zh-CN" altLang="en-US" sz="2000" dirty="0">
                <a:solidFill>
                  <a:srgbClr val="FF0000"/>
                </a:solidFill>
              </a:rPr>
              <a:t>砂芯</a:t>
            </a:r>
            <a:r>
              <a:rPr lang="zh-CN" altLang="en-US" sz="2000" dirty="0"/>
              <a:t>的仪器（如砂芯漏斗）不能泡碱缸，防止损伤石英砂芯。</a:t>
            </a:r>
            <a:endParaRPr lang="zh-CN" altLang="en-US" sz="1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EBFFAC-783C-4F19-8C74-6E181996A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E355DD5-1720-40A4-B380-20F1C19FAD03}" type="datetime1">
              <a:rPr lang="zh-CN" altLang="en-US" smtClean="0"/>
              <a:t>2021/5/3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06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433997-5658-41D7-B637-FB9F123B6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玻璃仪器注意事项：使用后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190094-0EF2-49ED-A97F-BA5327A9F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268919"/>
            <a:ext cx="10058400" cy="3849624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1. </a:t>
            </a:r>
            <a:r>
              <a:rPr lang="zh-CN" altLang="en-US" sz="2000" dirty="0"/>
              <a:t>仪器清洗的</a:t>
            </a:r>
            <a:r>
              <a:rPr lang="zh-CN" altLang="en-US" sz="2000" dirty="0">
                <a:solidFill>
                  <a:srgbClr val="FF0000"/>
                </a:solidFill>
              </a:rPr>
              <a:t>一般流程</a:t>
            </a:r>
            <a:r>
              <a:rPr lang="zh-CN" altLang="en-US" sz="2000" dirty="0"/>
              <a:t>：</a:t>
            </a:r>
            <a:endParaRPr lang="en-US" altLang="zh-CN" sz="2000" dirty="0"/>
          </a:p>
          <a:p>
            <a:pPr marL="0" indent="0">
              <a:buNone/>
            </a:pPr>
            <a:r>
              <a:rPr lang="en-US" altLang="zh-CN" sz="2000" dirty="0"/>
              <a:t>	</a:t>
            </a:r>
            <a:r>
              <a:rPr lang="zh-CN" altLang="en-US" sz="2000" dirty="0"/>
              <a:t>碱缸浸泡数小时 </a:t>
            </a:r>
            <a:r>
              <a:rPr lang="en-US" altLang="zh-CN" sz="2000" dirty="0"/>
              <a:t>-&gt; </a:t>
            </a:r>
            <a:r>
              <a:rPr lang="zh-CN" altLang="en-US" sz="2000" dirty="0"/>
              <a:t>自来水冲洗 </a:t>
            </a:r>
            <a:r>
              <a:rPr lang="en-US" altLang="zh-CN" sz="2000" dirty="0"/>
              <a:t>-&gt; </a:t>
            </a:r>
            <a:r>
              <a:rPr lang="zh-CN" altLang="en-US" sz="2000" dirty="0"/>
              <a:t>超声清洗 </a:t>
            </a:r>
            <a:r>
              <a:rPr lang="en-US" altLang="zh-CN" sz="2000" dirty="0"/>
              <a:t>-&gt; </a:t>
            </a:r>
            <a:r>
              <a:rPr lang="zh-CN" altLang="en-US" sz="2000" dirty="0"/>
              <a:t>去离子水洗净 </a:t>
            </a:r>
            <a:r>
              <a:rPr lang="en-US" altLang="zh-CN" sz="2000" dirty="0"/>
              <a:t>-&gt; </a:t>
            </a:r>
            <a:r>
              <a:rPr lang="zh-CN" altLang="en-US" sz="2000" dirty="0"/>
              <a:t>烘干</a:t>
            </a:r>
            <a:endParaRPr lang="en-US" altLang="zh-CN" sz="2000" dirty="0"/>
          </a:p>
          <a:p>
            <a:r>
              <a:rPr lang="en-US" altLang="zh-CN" sz="2000" dirty="0"/>
              <a:t>2. </a:t>
            </a:r>
            <a:r>
              <a:rPr lang="zh-CN" altLang="en-US" sz="2000" dirty="0"/>
              <a:t>仪器使用后应</a:t>
            </a:r>
            <a:r>
              <a:rPr lang="zh-CN" altLang="en-US" sz="2000" dirty="0">
                <a:solidFill>
                  <a:srgbClr val="FF0000"/>
                </a:solidFill>
              </a:rPr>
              <a:t>立即清洗</a:t>
            </a:r>
            <a:r>
              <a:rPr lang="zh-CN" altLang="en-US" sz="2000" dirty="0"/>
              <a:t>，避免残留液体或固体粘附于瓶壁，加大泡碱缸前的处理难度；</a:t>
            </a:r>
            <a:endParaRPr lang="en-US" altLang="zh-CN" sz="2000" dirty="0"/>
          </a:p>
          <a:p>
            <a:r>
              <a:rPr lang="en-US" altLang="zh-CN" sz="2000" dirty="0"/>
              <a:t>3. </a:t>
            </a:r>
            <a:r>
              <a:rPr lang="zh-CN" altLang="en-US" sz="2000" dirty="0"/>
              <a:t>一般清洗方法难以洗净时，可根据</a:t>
            </a:r>
            <a:r>
              <a:rPr lang="zh-CN" altLang="en-US" sz="2000" dirty="0">
                <a:solidFill>
                  <a:srgbClr val="FF0000"/>
                </a:solidFill>
              </a:rPr>
              <a:t>残留物的性质</a:t>
            </a:r>
            <a:r>
              <a:rPr lang="zh-CN" altLang="en-US" sz="2000" dirty="0"/>
              <a:t>，用合适的溶剂或酸、碱除去；</a:t>
            </a:r>
            <a:endParaRPr lang="en-US" altLang="zh-CN" sz="2000" dirty="0"/>
          </a:p>
          <a:p>
            <a:r>
              <a:rPr lang="en-US" altLang="zh-CN" sz="2000" dirty="0"/>
              <a:t>4. </a:t>
            </a:r>
            <a:r>
              <a:rPr lang="zh-CN" altLang="en-US" sz="2000" dirty="0"/>
              <a:t>玻璃仪器的干燥方法：</a:t>
            </a:r>
            <a:endParaRPr lang="en-US" altLang="zh-CN" sz="2000" dirty="0"/>
          </a:p>
          <a:p>
            <a:pPr lvl="1"/>
            <a:r>
              <a:rPr lang="zh-CN" altLang="en-US" sz="1800" dirty="0"/>
              <a:t>①晾干</a:t>
            </a:r>
            <a:endParaRPr lang="en-US" altLang="zh-CN" sz="1800" dirty="0"/>
          </a:p>
          <a:p>
            <a:pPr lvl="1"/>
            <a:r>
              <a:rPr lang="zh-CN" altLang="en-US" sz="1800" dirty="0"/>
              <a:t>②烘干</a:t>
            </a:r>
            <a:endParaRPr lang="en-US" altLang="zh-CN" sz="1800" dirty="0"/>
          </a:p>
          <a:p>
            <a:pPr lvl="1"/>
            <a:r>
              <a:rPr lang="zh-CN" altLang="en-US" sz="1800" dirty="0"/>
              <a:t>③</a:t>
            </a:r>
            <a:r>
              <a:rPr lang="zh-CN" altLang="en-US" sz="1800" dirty="0">
                <a:solidFill>
                  <a:srgbClr val="FF0000"/>
                </a:solidFill>
              </a:rPr>
              <a:t>急用仪器</a:t>
            </a:r>
            <a:r>
              <a:rPr lang="zh-CN" altLang="en-US" sz="1800" dirty="0"/>
              <a:t>：用少量</a:t>
            </a:r>
            <a:r>
              <a:rPr lang="zh-CN" altLang="en-US" sz="1800" u="sng" dirty="0"/>
              <a:t>无水乙醇</a:t>
            </a:r>
            <a:r>
              <a:rPr lang="zh-CN" altLang="en-US" sz="1800" dirty="0"/>
              <a:t>或</a:t>
            </a:r>
            <a:r>
              <a:rPr lang="zh-CN" altLang="en-US" sz="1800" u="sng" dirty="0"/>
              <a:t>丙酮</a:t>
            </a:r>
            <a:r>
              <a:rPr lang="zh-CN" altLang="en-US" sz="1800" dirty="0"/>
              <a:t>润洗，带走瓶内的水，再用</a:t>
            </a:r>
            <a:r>
              <a:rPr lang="zh-CN" altLang="en-US" sz="1800" u="sng" dirty="0"/>
              <a:t>待用溶剂</a:t>
            </a:r>
            <a:r>
              <a:rPr lang="zh-CN" altLang="en-US" sz="1800" dirty="0"/>
              <a:t>润洗并吹干；</a:t>
            </a:r>
            <a:endParaRPr lang="en-US" altLang="zh-CN" sz="1800" dirty="0"/>
          </a:p>
          <a:p>
            <a:pPr marL="274320" lvl="1" indent="0">
              <a:buNone/>
            </a:pPr>
            <a:r>
              <a:rPr lang="en-US" altLang="zh-CN" sz="1800" dirty="0"/>
              <a:t>		</a:t>
            </a:r>
            <a:r>
              <a:rPr lang="zh-CN" altLang="en-US" sz="1800" dirty="0"/>
              <a:t>有机溶剂润洗过的仪器</a:t>
            </a:r>
            <a:r>
              <a:rPr lang="zh-CN" altLang="en-US" sz="1800" dirty="0">
                <a:solidFill>
                  <a:srgbClr val="FF0000"/>
                </a:solidFill>
              </a:rPr>
              <a:t>不得放入烘箱</a:t>
            </a:r>
            <a:r>
              <a:rPr lang="zh-CN" altLang="en-US" sz="1800" dirty="0"/>
              <a:t>，防止有机蒸汽爆炸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790BF6-2112-4CDE-9DE3-9D539162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E355DD5-1720-40A4-B380-20F1C19FAD03}" type="datetime1">
              <a:rPr lang="zh-CN" altLang="en-US" smtClean="0"/>
              <a:t>2021/5/3</a:t>
            </a:fld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A6E8DD-D2F6-4953-B592-43B8BCBE7F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14" t="2631" r="23071" b="15826"/>
          <a:stretch/>
        </p:blipFill>
        <p:spPr>
          <a:xfrm>
            <a:off x="8460174" y="387868"/>
            <a:ext cx="3379330" cy="188105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2FAB74D-F4F0-499F-BAF9-9B5C7F7B23E6}"/>
              </a:ext>
            </a:extLst>
          </p:cNvPr>
          <p:cNvSpPr txBox="1"/>
          <p:nvPr/>
        </p:nvSpPr>
        <p:spPr>
          <a:xfrm>
            <a:off x="8847907" y="2225382"/>
            <a:ext cx="2603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碱缸</a:t>
            </a:r>
          </a:p>
        </p:txBody>
      </p:sp>
    </p:spTree>
    <p:extLst>
      <p:ext uri="{BB962C8B-B14F-4D97-AF65-F5344CB8AC3E}">
        <p14:creationId xmlns:p14="http://schemas.microsoft.com/office/powerpoint/2010/main" val="2968282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433997-5658-41D7-B637-FB9F123B6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玻璃仪器注意事项：破损仪器的处理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190094-0EF2-49ED-A97F-BA5327A9F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1. </a:t>
            </a:r>
            <a:r>
              <a:rPr lang="zh-CN" altLang="en-US" sz="2000" dirty="0"/>
              <a:t>破损仪器和玻璃碎片及时放入</a:t>
            </a:r>
            <a:r>
              <a:rPr lang="zh-CN" altLang="en-US" sz="2000" dirty="0">
                <a:solidFill>
                  <a:srgbClr val="FF0000"/>
                </a:solidFill>
              </a:rPr>
              <a:t>碎玻璃回收箱</a:t>
            </a:r>
            <a:r>
              <a:rPr lang="zh-CN" altLang="en-US" sz="2000" dirty="0"/>
              <a:t>中；</a:t>
            </a:r>
            <a:endParaRPr lang="en-US" altLang="zh-CN" sz="2000" dirty="0"/>
          </a:p>
          <a:p>
            <a:r>
              <a:rPr lang="en-US" altLang="zh-CN" sz="2000" dirty="0"/>
              <a:t>2. </a:t>
            </a:r>
            <a:r>
              <a:rPr lang="zh-CN" altLang="en-US" sz="2000" dirty="0"/>
              <a:t>尽量</a:t>
            </a:r>
            <a:r>
              <a:rPr lang="zh-CN" altLang="en-US" sz="2000" dirty="0">
                <a:solidFill>
                  <a:srgbClr val="FF0000"/>
                </a:solidFill>
              </a:rPr>
              <a:t>避免用手拾取玻璃碎片</a:t>
            </a:r>
            <a:r>
              <a:rPr lang="zh-CN" altLang="en-US" sz="2000" dirty="0"/>
              <a:t>，其边缘及棱角可能非常锋利；可用镊子或扫帚进行处理；</a:t>
            </a:r>
            <a:endParaRPr lang="en-US" altLang="zh-CN" sz="2000" dirty="0"/>
          </a:p>
          <a:p>
            <a:r>
              <a:rPr lang="en-US" altLang="zh-CN" sz="2000" dirty="0"/>
              <a:t>3. </a:t>
            </a:r>
            <a:r>
              <a:rPr lang="zh-CN" altLang="en-US" sz="2000" dirty="0"/>
              <a:t>使用过的</a:t>
            </a:r>
            <a:r>
              <a:rPr lang="zh-CN" altLang="en-US" sz="2000" dirty="0">
                <a:solidFill>
                  <a:srgbClr val="FF0000"/>
                </a:solidFill>
              </a:rPr>
              <a:t>硅胶板</a:t>
            </a:r>
            <a:r>
              <a:rPr lang="zh-CN" altLang="en-US" sz="2000" dirty="0"/>
              <a:t>和</a:t>
            </a:r>
            <a:r>
              <a:rPr lang="zh-CN" altLang="en-US" sz="2000" dirty="0">
                <a:solidFill>
                  <a:srgbClr val="FF0000"/>
                </a:solidFill>
              </a:rPr>
              <a:t>毛细管</a:t>
            </a:r>
            <a:r>
              <a:rPr lang="zh-CN" altLang="en-US" sz="2000" dirty="0"/>
              <a:t>也应放入碎玻璃回收箱中；掰硅胶板时注意安全，小心硅胶板棱角划伤自己或他人。</a:t>
            </a:r>
            <a:endParaRPr lang="en-US" altLang="zh-CN" sz="2000" dirty="0"/>
          </a:p>
          <a:p>
            <a:endParaRPr lang="zh-CN" altLang="en-US" sz="1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790BF6-2112-4CDE-9DE3-9D539162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E355DD5-1720-40A4-B380-20F1C19FAD03}" type="datetime1">
              <a:rPr lang="zh-CN" altLang="en-US" smtClean="0"/>
              <a:t>2021/5/3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2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8DFFA1-F304-4806-932F-A878D56F7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碱缸：配制方法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2A3457-CA36-437F-BA5F-0945B644A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1. </a:t>
            </a:r>
            <a:r>
              <a:rPr lang="zh-CN" altLang="en-US" sz="2000" dirty="0"/>
              <a:t>做好</a:t>
            </a:r>
            <a:r>
              <a:rPr lang="zh-CN" altLang="en-US" sz="2000" dirty="0">
                <a:solidFill>
                  <a:srgbClr val="FF0000"/>
                </a:solidFill>
              </a:rPr>
              <a:t>个人防护</a:t>
            </a:r>
            <a:r>
              <a:rPr lang="zh-CN" altLang="en-US" sz="2000" dirty="0"/>
              <a:t>，穿戴实验服、护目镜、口罩及防酸碱的橡胶手套；</a:t>
            </a:r>
            <a:endParaRPr lang="en-US" altLang="zh-CN" sz="2000" dirty="0"/>
          </a:p>
          <a:p>
            <a:r>
              <a:rPr lang="en-US" altLang="zh-CN" sz="2000" dirty="0"/>
              <a:t>2. </a:t>
            </a:r>
            <a:r>
              <a:rPr lang="zh-CN" altLang="en-US" sz="2000" dirty="0"/>
              <a:t>准备</a:t>
            </a:r>
            <a:r>
              <a:rPr lang="zh-CN" altLang="en-US" sz="2000" u="sng" dirty="0"/>
              <a:t>带盖子</a:t>
            </a:r>
            <a:r>
              <a:rPr lang="zh-CN" altLang="en-US" sz="2000" dirty="0"/>
              <a:t>的塑料桶，先加入足量的冰块，再小心倒入</a:t>
            </a:r>
            <a:r>
              <a:rPr lang="en-US" altLang="zh-CN" sz="2000" dirty="0"/>
              <a:t>1 kg KOH</a:t>
            </a:r>
            <a:r>
              <a:rPr lang="zh-CN" altLang="en-US" sz="2000" dirty="0"/>
              <a:t>固体，最后加入水和乙醇配制成乙醇含量</a:t>
            </a:r>
            <a:r>
              <a:rPr lang="en-US" altLang="zh-CN" sz="2000" dirty="0"/>
              <a:t>&lt;50%</a:t>
            </a:r>
            <a:r>
              <a:rPr lang="zh-CN" altLang="en-US" sz="2000" dirty="0"/>
              <a:t>的</a:t>
            </a:r>
            <a:r>
              <a:rPr lang="zh-CN" altLang="en-US" sz="2000" dirty="0">
                <a:solidFill>
                  <a:srgbClr val="FF0000"/>
                </a:solidFill>
              </a:rPr>
              <a:t>乙醇氢氧化钾溶液</a:t>
            </a:r>
            <a:r>
              <a:rPr lang="zh-CN" altLang="en-US" sz="2000" dirty="0"/>
              <a:t>；</a:t>
            </a:r>
            <a:endParaRPr lang="en-US" altLang="zh-CN" sz="2000" dirty="0"/>
          </a:p>
          <a:p>
            <a:r>
              <a:rPr lang="en-US" altLang="zh-CN" sz="2000" dirty="0"/>
              <a:t>3.</a:t>
            </a:r>
            <a:r>
              <a:rPr lang="zh-CN" altLang="en-US" sz="2000" dirty="0"/>
              <a:t> 碱缸中碱液体积以</a:t>
            </a:r>
            <a:r>
              <a:rPr lang="zh-CN" altLang="en-US" sz="2000" dirty="0">
                <a:solidFill>
                  <a:srgbClr val="FF0000"/>
                </a:solidFill>
              </a:rPr>
              <a:t>容器的一半</a:t>
            </a:r>
            <a:r>
              <a:rPr lang="zh-CN" altLang="en-US" sz="2000" dirty="0"/>
              <a:t>为宜，</a:t>
            </a:r>
            <a:r>
              <a:rPr lang="zh-CN" altLang="en-US" sz="2000" dirty="0">
                <a:solidFill>
                  <a:srgbClr val="FF0000"/>
                </a:solidFill>
              </a:rPr>
              <a:t>及时盖上盖子</a:t>
            </a:r>
            <a:r>
              <a:rPr lang="zh-CN" altLang="en-US" sz="2000" dirty="0"/>
              <a:t>减少乙醇挥发，若碱液减少须及时补加乙醇；</a:t>
            </a:r>
            <a:endParaRPr lang="en-US" altLang="zh-CN" sz="2000" dirty="0"/>
          </a:p>
          <a:p>
            <a:r>
              <a:rPr lang="en-US" altLang="zh-CN" sz="2000" dirty="0"/>
              <a:t>4. </a:t>
            </a:r>
            <a:r>
              <a:rPr lang="zh-CN" altLang="en-US" sz="2000" dirty="0"/>
              <a:t>碱液需要</a:t>
            </a:r>
            <a:r>
              <a:rPr lang="zh-CN" altLang="en-US" sz="2000" dirty="0">
                <a:solidFill>
                  <a:srgbClr val="FF0000"/>
                </a:solidFill>
              </a:rPr>
              <a:t>定期更换</a:t>
            </a:r>
            <a:r>
              <a:rPr lang="zh-CN" altLang="en-US" sz="2000" dirty="0"/>
              <a:t>，废碱液按</a:t>
            </a:r>
            <a:r>
              <a:rPr lang="zh-CN" altLang="en-US" sz="2000" u="sng" dirty="0"/>
              <a:t>一般有机废液</a:t>
            </a:r>
            <a:r>
              <a:rPr lang="zh-CN" altLang="en-US" sz="2000" dirty="0"/>
              <a:t>回收处理，并注明含有强碱。不可直接倒入下水道。</a:t>
            </a:r>
            <a:endParaRPr lang="en-US" altLang="zh-CN" sz="2000" dirty="0"/>
          </a:p>
          <a:p>
            <a:endParaRPr lang="zh-CN" altLang="en-US" sz="20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402967-72FA-48FA-A292-203F1DEED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E355DD5-1720-40A4-B380-20F1C19FAD03}" type="datetime1">
              <a:rPr lang="zh-CN" altLang="en-US" smtClean="0"/>
              <a:t>2021/5/3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90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61313E-C793-4F2A-B059-2FBD50EAD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碱缸：使用注意事项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17F409-74C8-4DA7-A5AD-7708E8F5A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1. </a:t>
            </a:r>
            <a:r>
              <a:rPr lang="zh-CN" altLang="en-US" sz="2000" dirty="0"/>
              <a:t>使用碱缸时须做好</a:t>
            </a:r>
            <a:r>
              <a:rPr lang="zh-CN" altLang="en-US" sz="2000" dirty="0">
                <a:solidFill>
                  <a:srgbClr val="FF0000"/>
                </a:solidFill>
              </a:rPr>
              <a:t>个人防护</a:t>
            </a:r>
            <a:r>
              <a:rPr lang="zh-CN" altLang="en-US" sz="2000" dirty="0"/>
              <a:t>，佩戴</a:t>
            </a:r>
            <a:r>
              <a:rPr lang="zh-CN" altLang="en-US" sz="2000" dirty="0">
                <a:solidFill>
                  <a:srgbClr val="FF0000"/>
                </a:solidFill>
              </a:rPr>
              <a:t>长橡胶手套</a:t>
            </a:r>
            <a:r>
              <a:rPr lang="zh-CN" altLang="en-US" sz="2000" dirty="0"/>
              <a:t>，避免皮肤直接接触碱液；</a:t>
            </a:r>
            <a:endParaRPr lang="en-US" altLang="zh-CN" sz="2000" dirty="0"/>
          </a:p>
          <a:p>
            <a:r>
              <a:rPr lang="en-US" altLang="zh-CN" sz="2000" dirty="0"/>
              <a:t>2. </a:t>
            </a:r>
            <a:r>
              <a:rPr lang="zh-CN" altLang="en-US" sz="2000" dirty="0"/>
              <a:t>泡入碱缸的仪器需要</a:t>
            </a:r>
            <a:r>
              <a:rPr lang="zh-CN" altLang="en-US" sz="2000" dirty="0">
                <a:solidFill>
                  <a:srgbClr val="FF0000"/>
                </a:solidFill>
              </a:rPr>
              <a:t>初步清洗</a:t>
            </a:r>
            <a:r>
              <a:rPr lang="zh-CN" altLang="en-US" sz="2000" dirty="0"/>
              <a:t>，除去酸性物质及任何能与水、乙醇、碱剧烈反应的残留物，这样可以防止残留物互相反应，并延长碱缸寿命；</a:t>
            </a:r>
            <a:endParaRPr lang="en-US" altLang="zh-CN" sz="2000" dirty="0"/>
          </a:p>
          <a:p>
            <a:r>
              <a:rPr lang="en-US" altLang="zh-CN" sz="2000" dirty="0"/>
              <a:t>3. </a:t>
            </a:r>
            <a:r>
              <a:rPr lang="zh-CN" altLang="en-US" sz="2000" dirty="0"/>
              <a:t>待清洗的玻璃仪器须</a:t>
            </a:r>
            <a:r>
              <a:rPr lang="zh-CN" altLang="en-US" sz="2000" dirty="0">
                <a:solidFill>
                  <a:srgbClr val="FF0000"/>
                </a:solidFill>
              </a:rPr>
              <a:t>完全浸没在碱液之中</a:t>
            </a:r>
            <a:r>
              <a:rPr lang="zh-CN" altLang="en-US" sz="2000" dirty="0"/>
              <a:t>，不要留有气泡；浸入时</a:t>
            </a:r>
            <a:r>
              <a:rPr lang="zh-CN" altLang="en-US" sz="2000" dirty="0">
                <a:solidFill>
                  <a:srgbClr val="FF0000"/>
                </a:solidFill>
              </a:rPr>
              <a:t>瓶口勿对准自己或他人</a:t>
            </a:r>
            <a:r>
              <a:rPr lang="zh-CN" altLang="en-US" sz="2000" dirty="0"/>
              <a:t>，防止碱液灌满时少量液体喷溅造成的危险；</a:t>
            </a:r>
            <a:endParaRPr lang="en-US" altLang="zh-CN" sz="2000" dirty="0"/>
          </a:p>
          <a:p>
            <a:r>
              <a:rPr lang="en-US" altLang="zh-CN" sz="2000" dirty="0"/>
              <a:t>4. </a:t>
            </a:r>
            <a:r>
              <a:rPr lang="zh-CN" altLang="en-US" sz="2000" dirty="0">
                <a:solidFill>
                  <a:srgbClr val="FF0000"/>
                </a:solidFill>
              </a:rPr>
              <a:t>轻拿轻放</a:t>
            </a:r>
            <a:r>
              <a:rPr lang="zh-CN" altLang="en-US" sz="2000" dirty="0"/>
              <a:t>，勿使蛮力，避免玻璃仪器破碎划破手套；</a:t>
            </a:r>
            <a:endParaRPr lang="en-US" altLang="zh-CN" sz="2000" dirty="0"/>
          </a:p>
          <a:p>
            <a:r>
              <a:rPr lang="en-US" altLang="zh-CN" sz="2000" dirty="0"/>
              <a:t>5. </a:t>
            </a:r>
            <a:r>
              <a:rPr lang="zh-CN" altLang="en-US" sz="2000" dirty="0"/>
              <a:t>浸泡时间一般为</a:t>
            </a:r>
            <a:r>
              <a:rPr lang="zh-CN" altLang="en-US" sz="2000" dirty="0">
                <a:solidFill>
                  <a:srgbClr val="FF0000"/>
                </a:solidFill>
              </a:rPr>
              <a:t>数小时</a:t>
            </a:r>
            <a:r>
              <a:rPr lang="zh-CN" altLang="en-US" sz="2000" dirty="0"/>
              <a:t>，超过</a:t>
            </a:r>
            <a:r>
              <a:rPr lang="en-US" altLang="zh-CN" sz="2000" dirty="0"/>
              <a:t>24h</a:t>
            </a:r>
            <a:r>
              <a:rPr lang="zh-CN" altLang="en-US" sz="2000" dirty="0"/>
              <a:t>则可能降低玻璃强度，且不利于后期清洗；</a:t>
            </a:r>
            <a:endParaRPr lang="en-US" altLang="zh-CN" sz="2000" dirty="0"/>
          </a:p>
          <a:p>
            <a:r>
              <a:rPr lang="en-US" altLang="zh-CN" sz="2000" dirty="0"/>
              <a:t>6. </a:t>
            </a:r>
            <a:r>
              <a:rPr lang="zh-CN" altLang="en-US" sz="2000" dirty="0">
                <a:solidFill>
                  <a:srgbClr val="FF0000"/>
                </a:solidFill>
              </a:rPr>
              <a:t>砂芯漏斗</a:t>
            </a:r>
            <a:r>
              <a:rPr lang="zh-CN" altLang="en-US" sz="2000" dirty="0"/>
              <a:t>不宜使用碱缸清洗。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D1CCD2-74A5-488B-9873-C5FF10E5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E355DD5-1720-40A4-B380-20F1C19FAD03}" type="datetime1">
              <a:rPr lang="zh-CN" altLang="en-US" smtClean="0"/>
              <a:t>2021/5/3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2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44_TF78438558.potx" id="{227AFF08-FC5F-4BA3-AF05-2635D9D2187B}" vid="{81FF9C36-32E8-4856-B9E7-3CC82E9CD628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{C7CFB5F1-3EF2-40E8-BB43-82005F6592F6}tf78438558_win32</Template>
  <TotalTime>220</TotalTime>
  <Words>904</Words>
  <Application>Microsoft Office PowerPoint</Application>
  <PresentationFormat>宽屏</PresentationFormat>
  <Paragraphs>61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Microsoft YaHei UI</vt:lpstr>
      <vt:lpstr>楷体</vt:lpstr>
      <vt:lpstr>微软雅黑</vt:lpstr>
      <vt:lpstr>Calibri</vt:lpstr>
      <vt:lpstr>Century Gothic</vt:lpstr>
      <vt:lpstr>Garamond</vt:lpstr>
      <vt:lpstr>SavonVTI</vt:lpstr>
      <vt:lpstr>玻璃仪器的使用</vt:lpstr>
      <vt:lpstr>玻璃仪器分类</vt:lpstr>
      <vt:lpstr>玻璃仪器注意事项：使用前</vt:lpstr>
      <vt:lpstr>常见玻璃仪器使用要点</vt:lpstr>
      <vt:lpstr>玻璃仪器注意事项：使用后</vt:lpstr>
      <vt:lpstr>玻璃仪器注意事项：破损仪器的处理</vt:lpstr>
      <vt:lpstr>碱缸：配制方法</vt:lpstr>
      <vt:lpstr>碱缸：使用注意事项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玻璃仪器的使用</dc:title>
  <dc:creator>Goo Ceress</dc:creator>
  <cp:lastModifiedBy>Goo Ceress</cp:lastModifiedBy>
  <cp:revision>13</cp:revision>
  <dcterms:created xsi:type="dcterms:W3CDTF">2021-05-02T10:16:40Z</dcterms:created>
  <dcterms:modified xsi:type="dcterms:W3CDTF">2021-05-03T02:49:19Z</dcterms:modified>
</cp:coreProperties>
</file>